
<file path=[Content_Types].xml><?xml version="1.0" encoding="utf-8"?>
<Types xmlns="http://schemas.openxmlformats.org/package/2006/content-types">
  <Default Extension="mp3" ContentType="audio/mpeg"/>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57" r:id="rId5"/>
    <p:sldId id="258" r:id="rId6"/>
    <p:sldId id="259" r:id="rId7"/>
    <p:sldId id="260"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A6646"/>
    <a:srgbClr val="FF7C80"/>
    <a:srgbClr val="074E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8" d="100"/>
          <a:sy n="58" d="100"/>
        </p:scale>
        <p:origin x="42"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961AF80-3EFB-445C-A80F-DF3B7D7F093C}" type="datetimeFigureOut">
              <a:rPr kumimoji="1" lang="ja-JP" altLang="en-US" smtClean="0"/>
              <a:t>2014/10/4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9AA304-E7F5-4BEA-8D0A-FAA06561C8F1}" type="slidenum">
              <a:rPr kumimoji="1" lang="ja-JP" altLang="en-US" smtClean="0"/>
              <a:t>‹#›</a:t>
            </a:fld>
            <a:endParaRPr kumimoji="1" lang="ja-JP" altLang="en-US"/>
          </a:p>
        </p:txBody>
      </p:sp>
    </p:spTree>
    <p:extLst>
      <p:ext uri="{BB962C8B-B14F-4D97-AF65-F5344CB8AC3E}">
        <p14:creationId xmlns:p14="http://schemas.microsoft.com/office/powerpoint/2010/main" val="2464627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61AF80-3EFB-445C-A80F-DF3B7D7F093C}" type="datetimeFigureOut">
              <a:rPr kumimoji="1" lang="ja-JP" altLang="en-US" smtClean="0"/>
              <a:t>2014/10/4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9AA304-E7F5-4BEA-8D0A-FAA06561C8F1}" type="slidenum">
              <a:rPr kumimoji="1" lang="ja-JP" altLang="en-US" smtClean="0"/>
              <a:t>‹#›</a:t>
            </a:fld>
            <a:endParaRPr kumimoji="1" lang="ja-JP" altLang="en-US"/>
          </a:p>
        </p:txBody>
      </p:sp>
    </p:spTree>
    <p:extLst>
      <p:ext uri="{BB962C8B-B14F-4D97-AF65-F5344CB8AC3E}">
        <p14:creationId xmlns:p14="http://schemas.microsoft.com/office/powerpoint/2010/main" val="1432907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61AF80-3EFB-445C-A80F-DF3B7D7F093C}" type="datetimeFigureOut">
              <a:rPr kumimoji="1" lang="ja-JP" altLang="en-US" smtClean="0"/>
              <a:t>2014/10/4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9AA304-E7F5-4BEA-8D0A-FAA06561C8F1}" type="slidenum">
              <a:rPr kumimoji="1" lang="ja-JP" altLang="en-US" smtClean="0"/>
              <a:t>‹#›</a:t>
            </a:fld>
            <a:endParaRPr kumimoji="1" lang="ja-JP" altLang="en-US"/>
          </a:p>
        </p:txBody>
      </p:sp>
    </p:spTree>
    <p:extLst>
      <p:ext uri="{BB962C8B-B14F-4D97-AF65-F5344CB8AC3E}">
        <p14:creationId xmlns:p14="http://schemas.microsoft.com/office/powerpoint/2010/main" val="318884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61AF80-3EFB-445C-A80F-DF3B7D7F093C}" type="datetimeFigureOut">
              <a:rPr kumimoji="1" lang="ja-JP" altLang="en-US" smtClean="0"/>
              <a:t>2014/10/4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9AA304-E7F5-4BEA-8D0A-FAA06561C8F1}" type="slidenum">
              <a:rPr kumimoji="1" lang="ja-JP" altLang="en-US" smtClean="0"/>
              <a:t>‹#›</a:t>
            </a:fld>
            <a:endParaRPr kumimoji="1" lang="ja-JP" altLang="en-US"/>
          </a:p>
        </p:txBody>
      </p:sp>
    </p:spTree>
    <p:extLst>
      <p:ext uri="{BB962C8B-B14F-4D97-AF65-F5344CB8AC3E}">
        <p14:creationId xmlns:p14="http://schemas.microsoft.com/office/powerpoint/2010/main" val="400718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961AF80-3EFB-445C-A80F-DF3B7D7F093C}" type="datetimeFigureOut">
              <a:rPr kumimoji="1" lang="ja-JP" altLang="en-US" smtClean="0"/>
              <a:t>2014/10/4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9AA304-E7F5-4BEA-8D0A-FAA06561C8F1}" type="slidenum">
              <a:rPr kumimoji="1" lang="ja-JP" altLang="en-US" smtClean="0"/>
              <a:t>‹#›</a:t>
            </a:fld>
            <a:endParaRPr kumimoji="1" lang="ja-JP" altLang="en-US"/>
          </a:p>
        </p:txBody>
      </p:sp>
    </p:spTree>
    <p:extLst>
      <p:ext uri="{BB962C8B-B14F-4D97-AF65-F5344CB8AC3E}">
        <p14:creationId xmlns:p14="http://schemas.microsoft.com/office/powerpoint/2010/main" val="2673709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961AF80-3EFB-445C-A80F-DF3B7D7F093C}" type="datetimeFigureOut">
              <a:rPr kumimoji="1" lang="ja-JP" altLang="en-US" smtClean="0"/>
              <a:t>2014/10/4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E9AA304-E7F5-4BEA-8D0A-FAA06561C8F1}" type="slidenum">
              <a:rPr kumimoji="1" lang="ja-JP" altLang="en-US" smtClean="0"/>
              <a:t>‹#›</a:t>
            </a:fld>
            <a:endParaRPr kumimoji="1" lang="ja-JP" altLang="en-US"/>
          </a:p>
        </p:txBody>
      </p:sp>
    </p:spTree>
    <p:extLst>
      <p:ext uri="{BB962C8B-B14F-4D97-AF65-F5344CB8AC3E}">
        <p14:creationId xmlns:p14="http://schemas.microsoft.com/office/powerpoint/2010/main" val="286775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961AF80-3EFB-445C-A80F-DF3B7D7F093C}" type="datetimeFigureOut">
              <a:rPr kumimoji="1" lang="ja-JP" altLang="en-US" smtClean="0"/>
              <a:t>2014/10/4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E9AA304-E7F5-4BEA-8D0A-FAA06561C8F1}" type="slidenum">
              <a:rPr kumimoji="1" lang="ja-JP" altLang="en-US" smtClean="0"/>
              <a:t>‹#›</a:t>
            </a:fld>
            <a:endParaRPr kumimoji="1" lang="ja-JP" altLang="en-US"/>
          </a:p>
        </p:txBody>
      </p:sp>
    </p:spTree>
    <p:extLst>
      <p:ext uri="{BB962C8B-B14F-4D97-AF65-F5344CB8AC3E}">
        <p14:creationId xmlns:p14="http://schemas.microsoft.com/office/powerpoint/2010/main" val="662298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961AF80-3EFB-445C-A80F-DF3B7D7F093C}" type="datetimeFigureOut">
              <a:rPr kumimoji="1" lang="ja-JP" altLang="en-US" smtClean="0"/>
              <a:t>2014/10/4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E9AA304-E7F5-4BEA-8D0A-FAA06561C8F1}" type="slidenum">
              <a:rPr kumimoji="1" lang="ja-JP" altLang="en-US" smtClean="0"/>
              <a:t>‹#›</a:t>
            </a:fld>
            <a:endParaRPr kumimoji="1" lang="ja-JP" altLang="en-US"/>
          </a:p>
        </p:txBody>
      </p:sp>
    </p:spTree>
    <p:extLst>
      <p:ext uri="{BB962C8B-B14F-4D97-AF65-F5344CB8AC3E}">
        <p14:creationId xmlns:p14="http://schemas.microsoft.com/office/powerpoint/2010/main" val="3550046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961AF80-3EFB-445C-A80F-DF3B7D7F093C}" type="datetimeFigureOut">
              <a:rPr kumimoji="1" lang="ja-JP" altLang="en-US" smtClean="0"/>
              <a:t>2014/10/4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E9AA304-E7F5-4BEA-8D0A-FAA06561C8F1}" type="slidenum">
              <a:rPr kumimoji="1" lang="ja-JP" altLang="en-US" smtClean="0"/>
              <a:t>‹#›</a:t>
            </a:fld>
            <a:endParaRPr kumimoji="1" lang="ja-JP" altLang="en-US"/>
          </a:p>
        </p:txBody>
      </p:sp>
    </p:spTree>
    <p:extLst>
      <p:ext uri="{BB962C8B-B14F-4D97-AF65-F5344CB8AC3E}">
        <p14:creationId xmlns:p14="http://schemas.microsoft.com/office/powerpoint/2010/main" val="4001150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961AF80-3EFB-445C-A80F-DF3B7D7F093C}" type="datetimeFigureOut">
              <a:rPr kumimoji="1" lang="ja-JP" altLang="en-US" smtClean="0"/>
              <a:t>2014/10/4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E9AA304-E7F5-4BEA-8D0A-FAA06561C8F1}" type="slidenum">
              <a:rPr kumimoji="1" lang="ja-JP" altLang="en-US" smtClean="0"/>
              <a:t>‹#›</a:t>
            </a:fld>
            <a:endParaRPr kumimoji="1" lang="ja-JP" altLang="en-US"/>
          </a:p>
        </p:txBody>
      </p:sp>
    </p:spTree>
    <p:extLst>
      <p:ext uri="{BB962C8B-B14F-4D97-AF65-F5344CB8AC3E}">
        <p14:creationId xmlns:p14="http://schemas.microsoft.com/office/powerpoint/2010/main" val="3891635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961AF80-3EFB-445C-A80F-DF3B7D7F093C}" type="datetimeFigureOut">
              <a:rPr kumimoji="1" lang="ja-JP" altLang="en-US" smtClean="0"/>
              <a:t>2014/10/4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E9AA304-E7F5-4BEA-8D0A-FAA06561C8F1}" type="slidenum">
              <a:rPr kumimoji="1" lang="ja-JP" altLang="en-US" smtClean="0"/>
              <a:t>‹#›</a:t>
            </a:fld>
            <a:endParaRPr kumimoji="1" lang="ja-JP" altLang="en-US"/>
          </a:p>
        </p:txBody>
      </p:sp>
    </p:spTree>
    <p:extLst>
      <p:ext uri="{BB962C8B-B14F-4D97-AF65-F5344CB8AC3E}">
        <p14:creationId xmlns:p14="http://schemas.microsoft.com/office/powerpoint/2010/main" val="2024674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1AF80-3EFB-445C-A80F-DF3B7D7F093C}" type="datetimeFigureOut">
              <a:rPr kumimoji="1" lang="ja-JP" altLang="en-US" smtClean="0"/>
              <a:t>2014/10/4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AA304-E7F5-4BEA-8D0A-FAA06561C8F1}" type="slidenum">
              <a:rPr kumimoji="1" lang="ja-JP" altLang="en-US" smtClean="0"/>
              <a:t>‹#›</a:t>
            </a:fld>
            <a:endParaRPr kumimoji="1" lang="ja-JP" altLang="en-US"/>
          </a:p>
        </p:txBody>
      </p:sp>
    </p:spTree>
    <p:extLst>
      <p:ext uri="{BB962C8B-B14F-4D97-AF65-F5344CB8AC3E}">
        <p14:creationId xmlns:p14="http://schemas.microsoft.com/office/powerpoint/2010/main" val="3205096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60120"/>
            <a:ext cx="12192000" cy="3939886"/>
          </a:xfrm>
          <a:prstGeom prst="rect">
            <a:avLst/>
          </a:prstGeom>
        </p:spPr>
      </p:pic>
      <p:sp>
        <p:nvSpPr>
          <p:cNvPr id="5" name="テキスト ボックス 4"/>
          <p:cNvSpPr txBox="1"/>
          <p:nvPr/>
        </p:nvSpPr>
        <p:spPr>
          <a:xfrm flipH="1">
            <a:off x="1230197" y="5257687"/>
            <a:ext cx="7795260" cy="769441"/>
          </a:xfrm>
          <a:prstGeom prst="rect">
            <a:avLst/>
          </a:prstGeom>
          <a:noFill/>
        </p:spPr>
        <p:txBody>
          <a:bodyPr wrap="square" rtlCol="0">
            <a:spAutoFit/>
          </a:bodyPr>
          <a:lstStyle/>
          <a:p>
            <a:endParaRPr kumimoji="1" lang="ja-JP" altLang="en-US" sz="4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startwalk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38157" y="5062249"/>
            <a:ext cx="609600" cy="609600"/>
          </a:xfrm>
          <a:prstGeom prst="rect">
            <a:avLst/>
          </a:prstGeom>
        </p:spPr>
      </p:pic>
    </p:spTree>
    <p:extLst>
      <p:ext uri="{BB962C8B-B14F-4D97-AF65-F5344CB8AC3E}">
        <p14:creationId xmlns:p14="http://schemas.microsoft.com/office/powerpoint/2010/main" val="872175808"/>
      </p:ext>
    </p:extLst>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10" presetClass="entr" presetSubtype="0" fill="hold" grpId="0" nodeType="afterEffect" nodePh="1">
                                  <p:stCondLst>
                                    <p:cond delay="1500"/>
                                  </p:stCondLst>
                                  <p:endCondLst>
                                    <p:cond evt="begin" delay="0">
                                      <p:tn val="8"/>
                                    </p:cond>
                                  </p:end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repeatCount="indefinite" fill="remove" display="0">
                  <p:stCondLst>
                    <p:cond delay="indefinite"/>
                  </p:stCondLst>
                  <p:endCondLst>
                    <p:cond evt="onStopAudio" delay="0">
                      <p:tgtEl>
                        <p:sldTgt/>
                      </p:tgtEl>
                    </p:cond>
                  </p:endCondLst>
                </p:cTn>
                <p:tgtEl>
                  <p:spTgt spid="3"/>
                </p:tgtEl>
              </p:cMediaNode>
            </p:audio>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extLst>
              <p:ext uri="{D42A27DB-BD31-4B8C-83A1-F6EECF244321}">
                <p14:modId xmlns:p14="http://schemas.microsoft.com/office/powerpoint/2010/main" val="2850794508"/>
              </p:ext>
            </p:extLst>
          </p:nvPr>
        </p:nvGraphicFramePr>
        <p:xfrm>
          <a:off x="4847590" y="4001294"/>
          <a:ext cx="6194425" cy="2530475"/>
        </p:xfrm>
        <a:graphic>
          <a:graphicData uri="http://schemas.openxmlformats.org/presentationml/2006/ole">
            <mc:AlternateContent xmlns:mc="http://schemas.openxmlformats.org/markup-compatibility/2006">
              <mc:Choice xmlns:v="urn:schemas-microsoft-com:vml" Requires="v">
                <p:oleObj spid="_x0000_s1041" name="Document" r:id="rId3" imgW="6193696" imgH="2530149" progId="Word.Document.12">
                  <p:embed/>
                </p:oleObj>
              </mc:Choice>
              <mc:Fallback>
                <p:oleObj name="Document" r:id="rId3" imgW="6193696" imgH="2530149" progId="Word.Document.12">
                  <p:embed/>
                  <p:pic>
                    <p:nvPicPr>
                      <p:cNvPr id="0" name=""/>
                      <p:cNvPicPr/>
                      <p:nvPr/>
                    </p:nvPicPr>
                    <p:blipFill>
                      <a:blip r:embed="rId4"/>
                      <a:stretch>
                        <a:fillRect/>
                      </a:stretch>
                    </p:blipFill>
                    <p:spPr>
                      <a:xfrm>
                        <a:off x="4847590" y="4001294"/>
                        <a:ext cx="6194425" cy="2530475"/>
                      </a:xfrm>
                      <a:prstGeom prst="rect">
                        <a:avLst/>
                      </a:prstGeom>
                    </p:spPr>
                  </p:pic>
                </p:oleObj>
              </mc:Fallback>
            </mc:AlternateContent>
          </a:graphicData>
        </a:graphic>
      </p:graphicFrame>
      <p:sp>
        <p:nvSpPr>
          <p:cNvPr id="5" name="テキスト ボックス 4"/>
          <p:cNvSpPr txBox="1"/>
          <p:nvPr/>
        </p:nvSpPr>
        <p:spPr>
          <a:xfrm>
            <a:off x="800100" y="238523"/>
            <a:ext cx="5383205" cy="769441"/>
          </a:xfrm>
          <a:prstGeom prst="rect">
            <a:avLst/>
          </a:prstGeom>
          <a:noFill/>
        </p:spPr>
        <p:txBody>
          <a:bodyPr wrap="none" rtlCol="0">
            <a:spAutoFit/>
          </a:bodyPr>
          <a:lstStyle/>
          <a:p>
            <a:r>
              <a:rPr kumimoji="1" lang="ja-JP" altLang="en-US" sz="4400" dirty="0" smtClean="0">
                <a:latin typeface="Meiryo UI" panose="020B0604030504040204" pitchFamily="50" charset="-128"/>
                <a:ea typeface="Meiryo UI" panose="020B0604030504040204" pitchFamily="50" charset="-128"/>
                <a:cs typeface="Meiryo UI" panose="020B0604030504040204" pitchFamily="50" charset="-128"/>
              </a:rPr>
              <a:t>こんなメンバーを募集中</a:t>
            </a:r>
            <a:endParaRPr kumimoji="1" lang="ja-JP" altLang="en-US" sz="4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flipH="1">
            <a:off x="1286467" y="5401682"/>
            <a:ext cx="7795260" cy="769441"/>
          </a:xfrm>
          <a:prstGeom prst="rect">
            <a:avLst/>
          </a:prstGeom>
          <a:noFill/>
        </p:spPr>
        <p:txBody>
          <a:bodyPr wrap="square" rtlCol="0">
            <a:spAutoFit/>
          </a:bodyPr>
          <a:lstStyle/>
          <a:p>
            <a:endParaRPr kumimoji="1" lang="ja-JP" altLang="en-US" sz="4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 name="グループ化 11"/>
          <p:cNvGrpSpPr/>
          <p:nvPr/>
        </p:nvGrpSpPr>
        <p:grpSpPr>
          <a:xfrm>
            <a:off x="6596743" y="718457"/>
            <a:ext cx="4445271" cy="1604883"/>
            <a:chOff x="6596743" y="718457"/>
            <a:chExt cx="4445271" cy="1604883"/>
          </a:xfrm>
        </p:grpSpPr>
        <p:sp>
          <p:nvSpPr>
            <p:cNvPr id="2" name="円形吹き出し 1"/>
            <p:cNvSpPr/>
            <p:nvPr/>
          </p:nvSpPr>
          <p:spPr>
            <a:xfrm>
              <a:off x="6596743" y="718457"/>
              <a:ext cx="4445271" cy="1604883"/>
            </a:xfrm>
            <a:prstGeom prst="wedgeEllipseCallout">
              <a:avLst>
                <a:gd name="adj1" fmla="val 57643"/>
                <a:gd name="adj2" fmla="val 181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7" name="正方形/長方形 6"/>
            <p:cNvSpPr/>
            <p:nvPr/>
          </p:nvSpPr>
          <p:spPr>
            <a:xfrm>
              <a:off x="7129868" y="1072503"/>
              <a:ext cx="3624943" cy="954107"/>
            </a:xfrm>
            <a:prstGeom prst="rect">
              <a:avLst/>
            </a:prstGeom>
          </p:spPr>
          <p:txBody>
            <a:bodyPr wrap="square">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週一、短時間で自分の空いた時間で働きたい。</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 name="グループ化 13"/>
          <p:cNvGrpSpPr/>
          <p:nvPr/>
        </p:nvGrpSpPr>
        <p:grpSpPr>
          <a:xfrm>
            <a:off x="959918" y="3716798"/>
            <a:ext cx="4114800" cy="1940607"/>
            <a:chOff x="959918" y="3716798"/>
            <a:chExt cx="4114800" cy="1940607"/>
          </a:xfrm>
        </p:grpSpPr>
        <p:sp>
          <p:nvSpPr>
            <p:cNvPr id="8" name="円形吹き出し 7"/>
            <p:cNvSpPr/>
            <p:nvPr/>
          </p:nvSpPr>
          <p:spPr>
            <a:xfrm>
              <a:off x="959918" y="3716798"/>
              <a:ext cx="4114800" cy="1940607"/>
            </a:xfrm>
            <a:prstGeom prst="wedgeEllipseCallout">
              <a:avLst>
                <a:gd name="adj1" fmla="val 36706"/>
                <a:gd name="adj2" fmla="val 9363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9" name="正方形/長方形 8"/>
            <p:cNvSpPr/>
            <p:nvPr/>
          </p:nvSpPr>
          <p:spPr>
            <a:xfrm>
              <a:off x="1374749" y="4312424"/>
              <a:ext cx="3502467" cy="954107"/>
            </a:xfrm>
            <a:prstGeom prst="rect">
              <a:avLst/>
            </a:prstGeom>
          </p:spPr>
          <p:txBody>
            <a:bodyPr wrap="square">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出来ることをできる時間で働きたい。</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3" name="グループ化 12"/>
          <p:cNvGrpSpPr/>
          <p:nvPr/>
        </p:nvGrpSpPr>
        <p:grpSpPr>
          <a:xfrm>
            <a:off x="995187" y="1545981"/>
            <a:ext cx="4114800" cy="1940607"/>
            <a:chOff x="995187" y="1545981"/>
            <a:chExt cx="4114800" cy="1940607"/>
          </a:xfrm>
        </p:grpSpPr>
        <p:sp>
          <p:nvSpPr>
            <p:cNvPr id="10" name="円形吹き出し 9"/>
            <p:cNvSpPr/>
            <p:nvPr/>
          </p:nvSpPr>
          <p:spPr>
            <a:xfrm>
              <a:off x="995187" y="1545981"/>
              <a:ext cx="4114800" cy="1940607"/>
            </a:xfrm>
            <a:prstGeom prst="wedgeEllipseCallout">
              <a:avLst>
                <a:gd name="adj1" fmla="val -67262"/>
                <a:gd name="adj2" fmla="val 2463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1" name="正方形/長方形 10"/>
            <p:cNvSpPr/>
            <p:nvPr/>
          </p:nvSpPr>
          <p:spPr>
            <a:xfrm>
              <a:off x="1574769" y="1944240"/>
              <a:ext cx="3102429" cy="1077218"/>
            </a:xfrm>
            <a:prstGeom prst="rect">
              <a:avLst/>
            </a:prstGeom>
          </p:spPr>
          <p:txBody>
            <a:bodyPr wrap="square">
              <a:spAutoFit/>
            </a:bodyPr>
            <a:lstStyle/>
            <a:p>
              <a:r>
                <a:rPr lang="ja-JP" altLang="en-US" sz="3200" dirty="0">
                  <a:latin typeface="Meiryo UI" panose="020B0604030504040204" pitchFamily="50" charset="-128"/>
                  <a:ea typeface="Meiryo UI" panose="020B0604030504040204" pitchFamily="50" charset="-128"/>
                  <a:cs typeface="Meiryo UI" panose="020B0604030504040204" pitchFamily="50" charset="-128"/>
                </a:rPr>
                <a:t>地域に関わる仕事がしたい。</a:t>
              </a:r>
              <a:endParaRPr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1869957669"/>
      </p:ext>
    </p:extLst>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65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3150"/>
                            </p:stCondLst>
                            <p:childTnLst>
                              <p:par>
                                <p:cTn id="13" presetID="26"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80">
                                          <p:stCondLst>
                                            <p:cond delay="0"/>
                                          </p:stCondLst>
                                        </p:cTn>
                                        <p:tgtEl>
                                          <p:spTgt spid="13"/>
                                        </p:tgtEl>
                                      </p:cBhvr>
                                    </p:animEffect>
                                    <p:anim calcmode="lin" valueType="num">
                                      <p:cBhvr>
                                        <p:cTn id="1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1" dur="26">
                                          <p:stCondLst>
                                            <p:cond delay="650"/>
                                          </p:stCondLst>
                                        </p:cTn>
                                        <p:tgtEl>
                                          <p:spTgt spid="13"/>
                                        </p:tgtEl>
                                      </p:cBhvr>
                                      <p:to x="100000" y="60000"/>
                                    </p:animScale>
                                    <p:animScale>
                                      <p:cBhvr>
                                        <p:cTn id="22" dur="166" decel="50000">
                                          <p:stCondLst>
                                            <p:cond delay="676"/>
                                          </p:stCondLst>
                                        </p:cTn>
                                        <p:tgtEl>
                                          <p:spTgt spid="13"/>
                                        </p:tgtEl>
                                      </p:cBhvr>
                                      <p:to x="100000" y="100000"/>
                                    </p:animScale>
                                    <p:animScale>
                                      <p:cBhvr>
                                        <p:cTn id="23" dur="26">
                                          <p:stCondLst>
                                            <p:cond delay="1312"/>
                                          </p:stCondLst>
                                        </p:cTn>
                                        <p:tgtEl>
                                          <p:spTgt spid="13"/>
                                        </p:tgtEl>
                                      </p:cBhvr>
                                      <p:to x="100000" y="80000"/>
                                    </p:animScale>
                                    <p:animScale>
                                      <p:cBhvr>
                                        <p:cTn id="24" dur="166" decel="50000">
                                          <p:stCondLst>
                                            <p:cond delay="1338"/>
                                          </p:stCondLst>
                                        </p:cTn>
                                        <p:tgtEl>
                                          <p:spTgt spid="13"/>
                                        </p:tgtEl>
                                      </p:cBhvr>
                                      <p:to x="100000" y="100000"/>
                                    </p:animScale>
                                    <p:animScale>
                                      <p:cBhvr>
                                        <p:cTn id="25" dur="26">
                                          <p:stCondLst>
                                            <p:cond delay="1642"/>
                                          </p:stCondLst>
                                        </p:cTn>
                                        <p:tgtEl>
                                          <p:spTgt spid="13"/>
                                        </p:tgtEl>
                                      </p:cBhvr>
                                      <p:to x="100000" y="90000"/>
                                    </p:animScale>
                                    <p:animScale>
                                      <p:cBhvr>
                                        <p:cTn id="26" dur="166" decel="50000">
                                          <p:stCondLst>
                                            <p:cond delay="1668"/>
                                          </p:stCondLst>
                                        </p:cTn>
                                        <p:tgtEl>
                                          <p:spTgt spid="13"/>
                                        </p:tgtEl>
                                      </p:cBhvr>
                                      <p:to x="100000" y="100000"/>
                                    </p:animScale>
                                    <p:animScale>
                                      <p:cBhvr>
                                        <p:cTn id="27" dur="26">
                                          <p:stCondLst>
                                            <p:cond delay="1808"/>
                                          </p:stCondLst>
                                        </p:cTn>
                                        <p:tgtEl>
                                          <p:spTgt spid="13"/>
                                        </p:tgtEl>
                                      </p:cBhvr>
                                      <p:to x="100000" y="95000"/>
                                    </p:animScale>
                                    <p:animScale>
                                      <p:cBhvr>
                                        <p:cTn id="28" dur="166" decel="50000">
                                          <p:stCondLst>
                                            <p:cond delay="1834"/>
                                          </p:stCondLst>
                                        </p:cTn>
                                        <p:tgtEl>
                                          <p:spTgt spid="13"/>
                                        </p:tgtEl>
                                      </p:cBhvr>
                                      <p:to x="100000" y="100000"/>
                                    </p:animScale>
                                  </p:childTnLst>
                                </p:cTn>
                              </p:par>
                            </p:childTnLst>
                          </p:cTn>
                        </p:par>
                        <p:par>
                          <p:cTn id="29" fill="hold">
                            <p:stCondLst>
                              <p:cond delay="515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7150"/>
                            </p:stCondLst>
                            <p:childTnLst>
                              <p:par>
                                <p:cTn id="47" presetID="26"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80">
                                          <p:stCondLst>
                                            <p:cond delay="0"/>
                                          </p:stCondLst>
                                        </p:cTn>
                                        <p:tgtEl>
                                          <p:spTgt spid="14"/>
                                        </p:tgtEl>
                                      </p:cBhvr>
                                    </p:animEffect>
                                    <p:anim calcmode="lin" valueType="num">
                                      <p:cBhvr>
                                        <p:cTn id="5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5" dur="26">
                                          <p:stCondLst>
                                            <p:cond delay="650"/>
                                          </p:stCondLst>
                                        </p:cTn>
                                        <p:tgtEl>
                                          <p:spTgt spid="14"/>
                                        </p:tgtEl>
                                      </p:cBhvr>
                                      <p:to x="100000" y="60000"/>
                                    </p:animScale>
                                    <p:animScale>
                                      <p:cBhvr>
                                        <p:cTn id="56" dur="166" decel="50000">
                                          <p:stCondLst>
                                            <p:cond delay="676"/>
                                          </p:stCondLst>
                                        </p:cTn>
                                        <p:tgtEl>
                                          <p:spTgt spid="14"/>
                                        </p:tgtEl>
                                      </p:cBhvr>
                                      <p:to x="100000" y="100000"/>
                                    </p:animScale>
                                    <p:animScale>
                                      <p:cBhvr>
                                        <p:cTn id="57" dur="26">
                                          <p:stCondLst>
                                            <p:cond delay="1312"/>
                                          </p:stCondLst>
                                        </p:cTn>
                                        <p:tgtEl>
                                          <p:spTgt spid="14"/>
                                        </p:tgtEl>
                                      </p:cBhvr>
                                      <p:to x="100000" y="80000"/>
                                    </p:animScale>
                                    <p:animScale>
                                      <p:cBhvr>
                                        <p:cTn id="58" dur="166" decel="50000">
                                          <p:stCondLst>
                                            <p:cond delay="1338"/>
                                          </p:stCondLst>
                                        </p:cTn>
                                        <p:tgtEl>
                                          <p:spTgt spid="14"/>
                                        </p:tgtEl>
                                      </p:cBhvr>
                                      <p:to x="100000" y="100000"/>
                                    </p:animScale>
                                    <p:animScale>
                                      <p:cBhvr>
                                        <p:cTn id="59" dur="26">
                                          <p:stCondLst>
                                            <p:cond delay="1642"/>
                                          </p:stCondLst>
                                        </p:cTn>
                                        <p:tgtEl>
                                          <p:spTgt spid="14"/>
                                        </p:tgtEl>
                                      </p:cBhvr>
                                      <p:to x="100000" y="90000"/>
                                    </p:animScale>
                                    <p:animScale>
                                      <p:cBhvr>
                                        <p:cTn id="60" dur="166" decel="50000">
                                          <p:stCondLst>
                                            <p:cond delay="1668"/>
                                          </p:stCondLst>
                                        </p:cTn>
                                        <p:tgtEl>
                                          <p:spTgt spid="14"/>
                                        </p:tgtEl>
                                      </p:cBhvr>
                                      <p:to x="100000" y="100000"/>
                                    </p:animScale>
                                    <p:animScale>
                                      <p:cBhvr>
                                        <p:cTn id="61" dur="26">
                                          <p:stCondLst>
                                            <p:cond delay="1808"/>
                                          </p:stCondLst>
                                        </p:cTn>
                                        <p:tgtEl>
                                          <p:spTgt spid="14"/>
                                        </p:tgtEl>
                                      </p:cBhvr>
                                      <p:to x="100000" y="95000"/>
                                    </p:animScale>
                                    <p:animScale>
                                      <p:cBhvr>
                                        <p:cTn id="62"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1825625"/>
            <a:ext cx="10515600" cy="2175669"/>
          </a:xfrm>
        </p:spPr>
        <p:txBody>
          <a:bodyPr>
            <a:normAutofit/>
          </a:bodyPr>
          <a:lstStyle/>
          <a:p>
            <a:pPr marL="0" indent="0">
              <a:buNone/>
            </a:pPr>
            <a:r>
              <a:rPr kumimoji="1" lang="ja-JP" altLang="en-US" sz="4000" dirty="0" smtClean="0">
                <a:latin typeface="Meiryo UI" panose="020B0604030504040204" pitchFamily="50" charset="-128"/>
                <a:ea typeface="Meiryo UI" panose="020B0604030504040204" pitchFamily="50" charset="-128"/>
                <a:cs typeface="Meiryo UI" panose="020B0604030504040204" pitchFamily="50" charset="-128"/>
              </a:rPr>
              <a:t>住み慣れたこの三鷹で年をとっても障害を持っても安心して暮らし続けるために自分ができることをできる時間で地域の中で助け合っているネットワークです</a:t>
            </a:r>
            <a:endParaRPr kumimoji="1" lang="ja-JP" altLang="en-US" sz="4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flipH="1">
            <a:off x="665018" y="512361"/>
            <a:ext cx="7795260" cy="769441"/>
          </a:xfrm>
          <a:prstGeom prst="rect">
            <a:avLst/>
          </a:prstGeom>
          <a:noFill/>
        </p:spPr>
        <p:txBody>
          <a:bodyPr wrap="square" rtlCol="0">
            <a:spAutoFit/>
          </a:bodyPr>
          <a:lstStyle/>
          <a:p>
            <a:r>
              <a:rPr kumimoji="1" lang="ja-JP" altLang="en-US" sz="4400" dirty="0" smtClean="0">
                <a:latin typeface="Meiryo UI" panose="020B0604030504040204" pitchFamily="50" charset="-128"/>
                <a:ea typeface="Meiryo UI" panose="020B0604030504040204" pitchFamily="50" charset="-128"/>
                <a:cs typeface="Meiryo UI" panose="020B0604030504040204" pitchFamily="50" charset="-128"/>
              </a:rPr>
              <a:t>「こもれび」とは・・・</a:t>
            </a:r>
            <a:endParaRPr kumimoji="1" lang="ja-JP" altLang="en-US" sz="4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581802178"/>
              </p:ext>
            </p:extLst>
          </p:nvPr>
        </p:nvGraphicFramePr>
        <p:xfrm>
          <a:off x="4847590" y="4001294"/>
          <a:ext cx="6194425" cy="2530475"/>
        </p:xfrm>
        <a:graphic>
          <a:graphicData uri="http://schemas.openxmlformats.org/presentationml/2006/ole">
            <mc:AlternateContent xmlns:mc="http://schemas.openxmlformats.org/markup-compatibility/2006">
              <mc:Choice xmlns:v="urn:schemas-microsoft-com:vml" Requires="v">
                <p:oleObj spid="_x0000_s2055" name="Document" r:id="rId3" imgW="6193696" imgH="2530149" progId="Word.Document.12">
                  <p:embed/>
                </p:oleObj>
              </mc:Choice>
              <mc:Fallback>
                <p:oleObj name="Document" r:id="rId3" imgW="6193696" imgH="2530149" progId="Word.Document.12">
                  <p:embed/>
                  <p:pic>
                    <p:nvPicPr>
                      <p:cNvPr id="0" name=""/>
                      <p:cNvPicPr/>
                      <p:nvPr/>
                    </p:nvPicPr>
                    <p:blipFill>
                      <a:blip r:embed="rId4"/>
                      <a:stretch>
                        <a:fillRect/>
                      </a:stretch>
                    </p:blipFill>
                    <p:spPr>
                      <a:xfrm>
                        <a:off x="4847590" y="4001294"/>
                        <a:ext cx="6194425" cy="2530475"/>
                      </a:xfrm>
                      <a:prstGeom prst="rect">
                        <a:avLst/>
                      </a:prstGeom>
                    </p:spPr>
                  </p:pic>
                </p:oleObj>
              </mc:Fallback>
            </mc:AlternateContent>
          </a:graphicData>
        </a:graphic>
      </p:graphicFrame>
      <p:sp>
        <p:nvSpPr>
          <p:cNvPr id="9" name="テキスト ボックス 8"/>
          <p:cNvSpPr txBox="1"/>
          <p:nvPr/>
        </p:nvSpPr>
        <p:spPr>
          <a:xfrm flipH="1">
            <a:off x="1230197" y="5257687"/>
            <a:ext cx="7795260" cy="769441"/>
          </a:xfrm>
          <a:prstGeom prst="rect">
            <a:avLst/>
          </a:prstGeom>
          <a:noFill/>
        </p:spPr>
        <p:txBody>
          <a:bodyPr wrap="square" rtlCol="0">
            <a:spAutoFit/>
          </a:bodyPr>
          <a:lstStyle/>
          <a:p>
            <a:endParaRPr kumimoji="1" lang="ja-JP" altLang="en-US" sz="4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65684479"/>
      </p:ext>
    </p:extLst>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3000"/>
                                        <p:tgtEl>
                                          <p:spTgt spid="3">
                                            <p:txEl>
                                              <p:pRg st="0" end="0"/>
                                            </p:txEl>
                                          </p:spTgt>
                                        </p:tgtEl>
                                      </p:cBhvr>
                                    </p:animEffect>
                                  </p:childTnLst>
                                </p:cTn>
                              </p:par>
                            </p:childTnLst>
                          </p:cTn>
                        </p:par>
                        <p:par>
                          <p:cTn id="12" fill="hold">
                            <p:stCondLst>
                              <p:cond delay="24500"/>
                            </p:stCondLst>
                            <p:childTnLst>
                              <p:par>
                                <p:cTn id="13" presetID="10" presetClass="entr" presetSubtype="0" fill="hold" grpId="0" nodeType="afterEffect" nodePh="1">
                                  <p:stCondLst>
                                    <p:cond delay="2000"/>
                                  </p:stCondLst>
                                  <p:endCondLst>
                                    <p:cond evt="begin" delay="0">
                                      <p:tn val="13"/>
                                    </p:cond>
                                  </p:end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9908" y="1304059"/>
            <a:ext cx="7405255" cy="5553941"/>
          </a:xfrm>
        </p:spPr>
      </p:pic>
      <p:sp>
        <p:nvSpPr>
          <p:cNvPr id="6" name="Rectangle 2"/>
          <p:cNvSpPr>
            <a:spLocks/>
          </p:cNvSpPr>
          <p:nvPr/>
        </p:nvSpPr>
        <p:spPr bwMode="auto">
          <a:xfrm>
            <a:off x="0" y="0"/>
            <a:ext cx="12185073" cy="1147636"/>
          </a:xfrm>
          <a:prstGeom prst="rect">
            <a:avLst/>
          </a:prstGeom>
          <a:solidFill>
            <a:srgbClr val="DA6646">
              <a:alpha val="69804"/>
            </a:srgbClr>
          </a:solidFill>
          <a:ln>
            <a:solidFill>
              <a:srgbClr val="FF7C80">
                <a:alpha val="50980"/>
              </a:srgbClr>
            </a:solidFill>
          </a:ln>
          <a:extLst>
            <a:ext uri="{91240B29-F687-4f45-9708-019B960494DF}">
              <a14:hiddenLine xmlns="" xmlns:a14="http://schemas.microsoft.com/office/drawing/2010/main" w="12700">
                <a:solidFill>
                  <a:srgbClr val="000000"/>
                </a:solidFill>
                <a:miter lim="800000"/>
                <a:headEnd/>
                <a:tailEnd/>
              </a14:hiddenLine>
            </a:ext>
          </a:extLst>
        </p:spPr>
        <p:txBody>
          <a:bodyPr lIns="0" tIns="0" rIns="0" bIns="0" anchor="ctr"/>
          <a:lstStyle/>
          <a:p>
            <a:pPr algn="l"/>
            <a:endParaRPr lang="ja-JP" altLang="en-US" sz="3600" dirty="0">
              <a:solidFill>
                <a:schemeClr val="bg1"/>
              </a:solidFill>
              <a:latin typeface="+mn-ea"/>
            </a:endParaRPr>
          </a:p>
        </p:txBody>
      </p:sp>
      <p:sp>
        <p:nvSpPr>
          <p:cNvPr id="7" name="正方形/長方形 6"/>
          <p:cNvSpPr/>
          <p:nvPr/>
        </p:nvSpPr>
        <p:spPr>
          <a:xfrm>
            <a:off x="658099" y="158319"/>
            <a:ext cx="10868871" cy="830997"/>
          </a:xfrm>
          <a:prstGeom prst="rect">
            <a:avLst/>
          </a:prstGeom>
        </p:spPr>
        <p:txBody>
          <a:bodyPr wrap="square">
            <a:spAutoFit/>
          </a:bodyPr>
          <a:lstStyle/>
          <a:p>
            <a:r>
              <a:rPr lang="ja-JP" altLang="en-US" sz="4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訪問介護・相談事業</a:t>
            </a:r>
            <a:endParaRPr lang="en-US" altLang="ja-JP" sz="4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flipH="1">
            <a:off x="1230197" y="5257687"/>
            <a:ext cx="7795260" cy="769441"/>
          </a:xfrm>
          <a:prstGeom prst="rect">
            <a:avLst/>
          </a:prstGeom>
          <a:noFill/>
        </p:spPr>
        <p:txBody>
          <a:bodyPr wrap="square" rtlCol="0">
            <a:spAutoFit/>
          </a:bodyPr>
          <a:lstStyle/>
          <a:p>
            <a:endParaRPr kumimoji="1" lang="ja-JP" altLang="en-US" sz="4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11829638"/>
      </p:ext>
    </p:extLst>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500"/>
                                  </p:stCondLst>
                                  <p:iterate type="wd">
                                    <p:tmPct val="10000"/>
                                  </p:iterate>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200"/>
                            </p:stCondLst>
                            <p:childTnLst>
                              <p:par>
                                <p:cTn id="17" presetID="10" presetClass="entr" presetSubtype="0" fill="hold" grpId="0" nodeType="afterEffect" nodePh="1">
                                  <p:stCondLst>
                                    <p:cond delay="200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8240" y="-228600"/>
            <a:ext cx="9448800" cy="7086600"/>
          </a:xfrm>
        </p:spPr>
      </p:pic>
      <p:sp>
        <p:nvSpPr>
          <p:cNvPr id="5" name="Rectangle 2"/>
          <p:cNvSpPr>
            <a:spLocks/>
          </p:cNvSpPr>
          <p:nvPr/>
        </p:nvSpPr>
        <p:spPr bwMode="auto">
          <a:xfrm>
            <a:off x="591532" y="5014587"/>
            <a:ext cx="11055927" cy="1147636"/>
          </a:xfrm>
          <a:prstGeom prst="rect">
            <a:avLst/>
          </a:prstGeom>
          <a:solidFill>
            <a:srgbClr val="DA6646">
              <a:alpha val="69804"/>
            </a:srgbClr>
          </a:solidFill>
          <a:ln>
            <a:solidFill>
              <a:srgbClr val="FF7C80">
                <a:alpha val="50980"/>
              </a:srgbClr>
            </a:solidFill>
          </a:ln>
          <a:extLst>
            <a:ext uri="{91240B29-F687-4f45-9708-019B960494DF}">
              <a14:hiddenLine xmlns="" xmlns:a14="http://schemas.microsoft.com/office/drawing/2010/main" w="12700">
                <a:solidFill>
                  <a:srgbClr val="000000"/>
                </a:solidFill>
                <a:miter lim="800000"/>
                <a:headEnd/>
                <a:tailEnd/>
              </a14:hiddenLine>
            </a:ext>
          </a:extLst>
        </p:spPr>
        <p:txBody>
          <a:bodyPr lIns="0" tIns="0" rIns="0" bIns="0" anchor="ctr"/>
          <a:lstStyle/>
          <a:p>
            <a:pPr algn="l"/>
            <a:endParaRPr lang="ja-JP" altLang="en-US" sz="3600" dirty="0">
              <a:solidFill>
                <a:schemeClr val="bg1"/>
              </a:solidFill>
              <a:latin typeface="+mn-ea"/>
            </a:endParaRPr>
          </a:p>
        </p:txBody>
      </p:sp>
      <p:sp>
        <p:nvSpPr>
          <p:cNvPr id="6" name="正方形/長方形 5"/>
          <p:cNvSpPr/>
          <p:nvPr/>
        </p:nvSpPr>
        <p:spPr>
          <a:xfrm>
            <a:off x="1345296" y="5304228"/>
            <a:ext cx="10868871" cy="707886"/>
          </a:xfrm>
          <a:prstGeom prst="rect">
            <a:avLst/>
          </a:prstGeom>
        </p:spPr>
        <p:txBody>
          <a:bodyPr wrap="square">
            <a:spAutoFit/>
          </a:bodyPr>
          <a:lstStyle/>
          <a:p>
            <a:r>
              <a:rPr lang="ja-JP" altLang="en-US" sz="4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家庭的保育事業</a:t>
            </a:r>
            <a:endParaRPr lang="en-US" altLang="ja-JP" sz="4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852054" y="0"/>
            <a:ext cx="4862947" cy="768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flipH="1">
            <a:off x="1230197" y="5257687"/>
            <a:ext cx="7795260" cy="769441"/>
          </a:xfrm>
          <a:prstGeom prst="rect">
            <a:avLst/>
          </a:prstGeom>
          <a:noFill/>
        </p:spPr>
        <p:txBody>
          <a:bodyPr wrap="square" rtlCol="0">
            <a:spAutoFit/>
          </a:bodyPr>
          <a:lstStyle/>
          <a:p>
            <a:endParaRPr kumimoji="1" lang="ja-JP" altLang="en-US" sz="4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57859015"/>
      </p:ext>
    </p:extLst>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500"/>
                                  </p:stCondLst>
                                  <p:iterate type="wd">
                                    <p:tmPct val="10000"/>
                                  </p:iterate>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2100"/>
                            </p:stCondLst>
                            <p:childTnLst>
                              <p:par>
                                <p:cTn id="17" presetID="10" presetClass="entr" presetSubtype="0" fill="hold" grpId="0" nodeType="afterEffect" nodePh="1">
                                  <p:stCondLst>
                                    <p:cond delay="1500"/>
                                  </p:stCondLst>
                                  <p:endCondLst>
                                    <p:cond evt="begin" delay="0">
                                      <p:tn val="17"/>
                                    </p:cond>
                                  </p:end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012" y="1324193"/>
            <a:ext cx="6425988" cy="4819491"/>
          </a:xfrm>
          <a:prstGeom prst="rect">
            <a:avLst/>
          </a:prstGeom>
        </p:spPr>
      </p:pic>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7712" y="195659"/>
            <a:ext cx="5801784" cy="4351338"/>
          </a:xfrm>
        </p:spPr>
      </p:pic>
      <p:sp>
        <p:nvSpPr>
          <p:cNvPr id="7" name="Rectangle 2"/>
          <p:cNvSpPr>
            <a:spLocks/>
          </p:cNvSpPr>
          <p:nvPr/>
        </p:nvSpPr>
        <p:spPr bwMode="auto">
          <a:xfrm>
            <a:off x="0" y="5014587"/>
            <a:ext cx="12192000" cy="1147636"/>
          </a:xfrm>
          <a:prstGeom prst="rect">
            <a:avLst/>
          </a:prstGeom>
          <a:solidFill>
            <a:srgbClr val="DA6646">
              <a:alpha val="69804"/>
            </a:srgbClr>
          </a:solidFill>
          <a:ln>
            <a:solidFill>
              <a:srgbClr val="FF7C80">
                <a:alpha val="50980"/>
              </a:srgbClr>
            </a:solidFill>
          </a:ln>
          <a:extLst>
            <a:ext uri="{91240B29-F687-4f45-9708-019B960494DF}">
              <a14:hiddenLine xmlns="" xmlns:a14="http://schemas.microsoft.com/office/drawing/2010/main" w="12700">
                <a:solidFill>
                  <a:srgbClr val="000000"/>
                </a:solidFill>
                <a:miter lim="800000"/>
                <a:headEnd/>
                <a:tailEnd/>
              </a14:hiddenLine>
            </a:ext>
          </a:extLst>
        </p:spPr>
        <p:txBody>
          <a:bodyPr lIns="0" tIns="0" rIns="0" bIns="0" anchor="ctr"/>
          <a:lstStyle/>
          <a:p>
            <a:pPr algn="l"/>
            <a:endParaRPr lang="ja-JP" altLang="en-US" sz="3600" dirty="0">
              <a:solidFill>
                <a:schemeClr val="bg1"/>
              </a:solidFill>
              <a:latin typeface="+mn-ea"/>
            </a:endParaRPr>
          </a:p>
        </p:txBody>
      </p:sp>
      <p:sp>
        <p:nvSpPr>
          <p:cNvPr id="8" name="正方形/長方形 7"/>
          <p:cNvSpPr/>
          <p:nvPr/>
        </p:nvSpPr>
        <p:spPr>
          <a:xfrm>
            <a:off x="1495551" y="5165219"/>
            <a:ext cx="10868871" cy="923330"/>
          </a:xfrm>
          <a:prstGeom prst="rect">
            <a:avLst/>
          </a:prstGeom>
        </p:spPr>
        <p:txBody>
          <a:bodyPr wrap="square">
            <a:spAutoFit/>
          </a:bodyPr>
          <a:lstStyle/>
          <a:p>
            <a:r>
              <a:rPr lang="ja-JP" altLang="en-US" sz="3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生きがい支援活動事業</a:t>
            </a:r>
            <a:r>
              <a:rPr lang="ja-JP" altLang="en-US" sz="5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ほっと・サークル</a:t>
            </a:r>
            <a:endParaRPr lang="en-US" altLang="ja-JP" sz="5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flipH="1">
            <a:off x="1230197" y="5257687"/>
            <a:ext cx="7795260" cy="769441"/>
          </a:xfrm>
          <a:prstGeom prst="rect">
            <a:avLst/>
          </a:prstGeom>
          <a:noFill/>
        </p:spPr>
        <p:txBody>
          <a:bodyPr wrap="square" rtlCol="0">
            <a:spAutoFit/>
          </a:bodyPr>
          <a:lstStyle/>
          <a:p>
            <a:endParaRPr kumimoji="1" lang="ja-JP" altLang="en-US" sz="4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65371722"/>
      </p:ext>
    </p:extLst>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500"/>
                                  </p:stCondLst>
                                  <p:iterate type="wd">
                                    <p:tmPct val="10000"/>
                                  </p:iterate>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3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6074" b="11626"/>
          <a:stretch/>
        </p:blipFill>
        <p:spPr>
          <a:xfrm>
            <a:off x="0" y="-712009"/>
            <a:ext cx="12264046" cy="7570009"/>
          </a:xfrm>
        </p:spPr>
      </p:pic>
      <p:sp>
        <p:nvSpPr>
          <p:cNvPr id="5" name="Rectangle 2"/>
          <p:cNvSpPr>
            <a:spLocks/>
          </p:cNvSpPr>
          <p:nvPr/>
        </p:nvSpPr>
        <p:spPr bwMode="auto">
          <a:xfrm>
            <a:off x="0" y="4703730"/>
            <a:ext cx="12192000" cy="1147636"/>
          </a:xfrm>
          <a:prstGeom prst="rect">
            <a:avLst/>
          </a:prstGeom>
          <a:solidFill>
            <a:srgbClr val="DA6646">
              <a:alpha val="69804"/>
            </a:srgbClr>
          </a:solidFill>
          <a:ln>
            <a:solidFill>
              <a:srgbClr val="FF7C80">
                <a:alpha val="50980"/>
              </a:srgbClr>
            </a:solidFill>
          </a:ln>
          <a:extLst>
            <a:ext uri="{91240B29-F687-4f45-9708-019B960494DF}">
              <a14:hiddenLine xmlns="" xmlns:a14="http://schemas.microsoft.com/office/drawing/2010/main" w="12700">
                <a:solidFill>
                  <a:srgbClr val="000000"/>
                </a:solidFill>
                <a:miter lim="800000"/>
                <a:headEnd/>
                <a:tailEnd/>
              </a14:hiddenLine>
            </a:ext>
          </a:extLst>
        </p:spPr>
        <p:txBody>
          <a:bodyPr lIns="0" tIns="0" rIns="0" bIns="0" anchor="ctr"/>
          <a:lstStyle/>
          <a:p>
            <a:pPr algn="l"/>
            <a:endParaRPr lang="ja-JP" altLang="en-US" sz="3600" dirty="0">
              <a:solidFill>
                <a:schemeClr val="bg1"/>
              </a:solidFill>
              <a:latin typeface="+mn-ea"/>
            </a:endParaRPr>
          </a:p>
        </p:txBody>
      </p:sp>
      <p:sp>
        <p:nvSpPr>
          <p:cNvPr id="6" name="正方形/長方形 5"/>
          <p:cNvSpPr/>
          <p:nvPr/>
        </p:nvSpPr>
        <p:spPr>
          <a:xfrm>
            <a:off x="2579429" y="4862049"/>
            <a:ext cx="10868871" cy="830997"/>
          </a:xfrm>
          <a:prstGeom prst="rect">
            <a:avLst/>
          </a:prstGeom>
        </p:spPr>
        <p:txBody>
          <a:bodyPr wrap="square">
            <a:spAutoFit/>
          </a:bodyPr>
          <a:lstStyle/>
          <a:p>
            <a:r>
              <a:rPr lang="ja-JP" altLang="en-US" sz="4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私達と一緒に働きませんか！！</a:t>
            </a:r>
            <a:endParaRPr lang="en-US" altLang="ja-JP" sz="4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flipH="1">
            <a:off x="1230197" y="5257687"/>
            <a:ext cx="7795260" cy="769441"/>
          </a:xfrm>
          <a:prstGeom prst="rect">
            <a:avLst/>
          </a:prstGeom>
          <a:noFill/>
        </p:spPr>
        <p:txBody>
          <a:bodyPr wrap="square" rtlCol="0">
            <a:spAutoFit/>
          </a:bodyPr>
          <a:lstStyle/>
          <a:p>
            <a:endParaRPr kumimoji="1" lang="ja-JP" altLang="en-US" sz="4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56763911"/>
      </p:ext>
    </p:extLst>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500"/>
                                  </p:stCondLst>
                                  <p:iterate type="wd">
                                    <p:tmPct val="10000"/>
                                  </p:iterate>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2350"/>
                            </p:stCondLst>
                            <p:childTnLst>
                              <p:par>
                                <p:cTn id="17" presetID="10" presetClass="entr" presetSubtype="0" fill="hold" grpId="0" nodeType="afterEffect" nodePh="1">
                                  <p:stCondLst>
                                    <p:cond delay="4000"/>
                                  </p:stCondLst>
                                  <p:endCondLst>
                                    <p:cond evt="begin" delay="0">
                                      <p:tn val="17"/>
                                    </p:cond>
                                  </p:end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95</Words>
  <Application>Microsoft Office PowerPoint</Application>
  <PresentationFormat>ワイド画面</PresentationFormat>
  <Paragraphs>10</Paragraphs>
  <Slides>7</Slides>
  <Notes>0</Notes>
  <HiddenSlides>0</HiddenSlides>
  <MMClips>1</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7</vt:i4>
      </vt:variant>
    </vt:vector>
  </HeadingPairs>
  <TitlesOfParts>
    <vt:vector size="14" baseType="lpstr">
      <vt:lpstr>Meiryo UI</vt:lpstr>
      <vt:lpstr>ＭＳ Ｐゴシック</vt:lpstr>
      <vt:lpstr>Arial</vt:lpstr>
      <vt:lpstr>Calibri</vt:lpstr>
      <vt:lpstr>Calibri Light</vt:lpstr>
      <vt:lpstr>Office テーマ</vt:lpstr>
      <vt:lpstr>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3</dc:creator>
  <cp:lastModifiedBy>3</cp:lastModifiedBy>
  <cp:revision>14</cp:revision>
  <dcterms:created xsi:type="dcterms:W3CDTF">2014-10-04T06:47:12Z</dcterms:created>
  <dcterms:modified xsi:type="dcterms:W3CDTF">2014-10-04T08:23:44Z</dcterms:modified>
</cp:coreProperties>
</file>